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48" r:id="rId2"/>
    <p:sldId id="349" r:id="rId3"/>
    <p:sldId id="350" r:id="rId4"/>
    <p:sldId id="351" r:id="rId5"/>
    <p:sldId id="352" r:id="rId6"/>
    <p:sldId id="353" r:id="rId7"/>
    <p:sldId id="332" r:id="rId8"/>
    <p:sldId id="287" r:id="rId9"/>
    <p:sldId id="354" r:id="rId10"/>
    <p:sldId id="305" r:id="rId11"/>
    <p:sldId id="304" r:id="rId12"/>
    <p:sldId id="311" r:id="rId13"/>
    <p:sldId id="266" r:id="rId14"/>
    <p:sldId id="308" r:id="rId15"/>
    <p:sldId id="309" r:id="rId16"/>
    <p:sldId id="333" r:id="rId17"/>
    <p:sldId id="310" r:id="rId18"/>
    <p:sldId id="335" r:id="rId19"/>
    <p:sldId id="313" r:id="rId20"/>
    <p:sldId id="314" r:id="rId21"/>
    <p:sldId id="344" r:id="rId22"/>
    <p:sldId id="345" r:id="rId23"/>
    <p:sldId id="317" r:id="rId24"/>
    <p:sldId id="318" r:id="rId25"/>
    <p:sldId id="322" r:id="rId26"/>
    <p:sldId id="321" r:id="rId27"/>
    <p:sldId id="319" r:id="rId28"/>
    <p:sldId id="320" r:id="rId29"/>
    <p:sldId id="29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3300"/>
    <a:srgbClr val="FF0000"/>
    <a:srgbClr val="AA2602"/>
    <a:srgbClr val="003300"/>
    <a:srgbClr val="006600"/>
    <a:srgbClr val="CCCC00"/>
    <a:srgbClr val="000099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730" y="-10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E23378E-13BC-44A7-92FF-E6CFB1B72FB4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3834EE2-5496-47FF-AD39-F1619A38041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507414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31800" algn="just" eaLnBrk="1" hangingPunct="1"/>
            <a:endParaRPr lang="en-US" altLang="en-US" sz="13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F6DAB64-484B-4EFC-821D-7D4F3D2668AC}" type="slidenum">
              <a:rPr lang="ru-RU" altLang="en-US"/>
              <a:pPr eaLnBrk="1" hangingPunct="1"/>
              <a:t>4</a:t>
            </a:fld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DAC03-E3F5-49F6-9EF4-D9113981DB2A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29A71-3D7D-483D-94E9-42336F9C5F8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66910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52DA0-EBF0-48FF-AFD8-BA0FD5F14998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7EAE02-367A-4E92-86FD-8AB20550165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115890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0A736-0C26-4FAF-BA80-9F0ABD12228A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D233C-9BDA-467F-9B9F-F1EDFC7AC8A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97290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5932E-A329-4EC3-9D9C-E3B1F749260E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465DE-4784-4819-9AF0-AC7D26404A5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336638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4B880-9B5E-4EEA-B95F-C6410BEACDE9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B3774-AF20-4FED-821E-34AC473D50D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69896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E8F96-6F02-486D-A710-ABD59F8E4881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B9225-4944-4BC6-A8D7-0E8C17C619D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420825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3D71D-E4AD-4575-95B8-3C5E4CB8B4EF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56D7AD-6207-48C4-B4A9-1F0BB538EC4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219499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4CB42-7D67-4BB0-A01A-AC9DA8A26D7A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3CF6A-77CB-449D-92E2-47C37462A20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861036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F11AB-F87C-422B-8FBA-866C259E6D44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A4D53-6B14-4B14-9B9E-5EEC9435234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498452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DFF7E-D62B-46C4-9B00-B5EC979E3BEB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BD111-06FB-4D51-AE67-D11F3C68ADF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344110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72C53-26D3-4E4D-BA9E-86AC062A92A9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04A2CF-8CF8-45CE-B8D9-32EA9075CC3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="" xmlns:p14="http://schemas.microsoft.com/office/powerpoint/2010/main" val="411633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4BE6E6-F7EF-4B87-942D-8C38DF546CA1}" type="datetimeFigureOut">
              <a:rPr lang="ru-RU"/>
              <a:pPr>
                <a:defRPr/>
              </a:pPr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746334F-4D11-4308-B307-8DE8208FB634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7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12" Type="http://schemas.openxmlformats.org/officeDocument/2006/relationships/image" Target="../media/image3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35.jpeg"/><Relationship Id="rId5" Type="http://schemas.openxmlformats.org/officeDocument/2006/relationships/image" Target="../media/image31.png"/><Relationship Id="rId10" Type="http://schemas.openxmlformats.org/officeDocument/2006/relationships/image" Target="../media/image23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38.png"/><Relationship Id="rId7" Type="http://schemas.openxmlformats.org/officeDocument/2006/relationships/image" Target="../media/image4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38.png"/><Relationship Id="rId7" Type="http://schemas.openxmlformats.org/officeDocument/2006/relationships/image" Target="../media/image5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8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1.jpeg"/><Relationship Id="rId4" Type="http://schemas.openxmlformats.org/officeDocument/2006/relationships/image" Target="../media/image53.jpeg"/><Relationship Id="rId9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38.png"/><Relationship Id="rId7" Type="http://schemas.openxmlformats.org/officeDocument/2006/relationships/image" Target="../media/image5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29.png"/><Relationship Id="rId7" Type="http://schemas.openxmlformats.org/officeDocument/2006/relationships/image" Target="../media/image73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3.jpeg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87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38.png"/><Relationship Id="rId7" Type="http://schemas.openxmlformats.org/officeDocument/2006/relationships/image" Target="../media/image9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eg"/><Relationship Id="rId3" Type="http://schemas.openxmlformats.org/officeDocument/2006/relationships/image" Target="../media/image38.png"/><Relationship Id="rId7" Type="http://schemas.openxmlformats.org/officeDocument/2006/relationships/image" Target="../media/image9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Relationship Id="rId9" Type="http://schemas.openxmlformats.org/officeDocument/2006/relationships/image" Target="../media/image98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jpeg"/><Relationship Id="rId3" Type="http://schemas.openxmlformats.org/officeDocument/2006/relationships/image" Target="../media/image38.png"/><Relationship Id="rId7" Type="http://schemas.openxmlformats.org/officeDocument/2006/relationships/image" Target="../media/image10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jpeg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.mycdn.me/i?r=AzEPZsRbOZEKgBhR0XGMT1RkidRcs8XYYyZeyxMsQnBWnqaKTM5SRkZCeTgDn6uOyic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-15603" y="2132856"/>
            <a:ext cx="9159603" cy="4760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7166"/>
            <a:ext cx="9501222" cy="571504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Дивногорский  техникум лесных технологий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14315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643042" y="83272"/>
            <a:ext cx="857256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ts val="0"/>
              </a:spcBef>
              <a:defRPr/>
            </a:pPr>
            <a:r>
              <a:rPr lang="ru-RU" dirty="0" smtClean="0"/>
              <a:t>Министерство лесного хозяйства Красноярского </a:t>
            </a:r>
            <a:r>
              <a:rPr lang="ru-RU" dirty="0" smtClean="0"/>
              <a:t>края</a:t>
            </a:r>
            <a:endParaRPr lang="en-US" dirty="0" smtClean="0"/>
          </a:p>
          <a:p>
            <a:pPr lvl="0" eaLnBrk="0" hangingPunct="0">
              <a:spcBef>
                <a:spcPts val="0"/>
              </a:spcBef>
              <a:defRPr/>
            </a:pPr>
            <a:endParaRPr lang="ru-RU" dirty="0" smtClean="0"/>
          </a:p>
          <a:p>
            <a:pPr lvl="0" eaLnBrk="0" hangingPunct="0">
              <a:spcBef>
                <a:spcPts val="0"/>
              </a:spcBef>
              <a:defRPr/>
            </a:pPr>
            <a:endParaRPr lang="ru-RU" sz="1400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eaLnBrk="0" hangingPunct="0">
              <a:spcBef>
                <a:spcPts val="0"/>
              </a:spcBef>
              <a:defRPr/>
            </a:pPr>
            <a:r>
              <a:rPr lang="ru-RU" dirty="0" smtClean="0"/>
              <a:t>Краевое </a:t>
            </a:r>
            <a:r>
              <a:rPr lang="ru-RU" dirty="0" smtClean="0"/>
              <a:t>государственное бюджетное профессиональное </a:t>
            </a:r>
          </a:p>
          <a:p>
            <a:pPr eaLnBrk="0" hangingPunct="0">
              <a:spcBef>
                <a:spcPts val="0"/>
              </a:spcBef>
              <a:defRPr/>
            </a:pPr>
            <a:r>
              <a:rPr lang="ru-RU" dirty="0" smtClean="0"/>
              <a:t>образовательное  учреждение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6948492" y="5229227"/>
            <a:ext cx="1944687" cy="1439863"/>
          </a:xfrm>
          <a:prstGeom prst="roundRect">
            <a:avLst/>
          </a:prstGeom>
          <a:solidFill>
            <a:srgbClr val="92D050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Малая лесная академия</a:t>
            </a:r>
          </a:p>
        </p:txBody>
      </p:sp>
      <p:pic>
        <p:nvPicPr>
          <p:cNvPr id="4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285720" y="142853"/>
            <a:ext cx="1357322" cy="1357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2195517" y="5245103"/>
            <a:ext cx="1944687" cy="1439863"/>
          </a:xfrm>
          <a:prstGeom prst="roundRect">
            <a:avLst/>
          </a:prstGeom>
          <a:solidFill>
            <a:srgbClr val="92D050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Институт леса </a:t>
            </a:r>
            <a:b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им. В.Н. Сукачева </a:t>
            </a:r>
            <a:b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 РАН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4" y="5245102"/>
            <a:ext cx="1800225" cy="1423988"/>
          </a:xfrm>
          <a:prstGeom prst="roundRect">
            <a:avLst/>
          </a:prstGeom>
          <a:solidFill>
            <a:srgbClr val="92D050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СИБГАУ им. М.Ф.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Решетнева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427542" y="5229227"/>
            <a:ext cx="2376487" cy="1439863"/>
          </a:xfrm>
          <a:prstGeom prst="roundRect">
            <a:avLst/>
          </a:prstGeom>
          <a:solidFill>
            <a:srgbClr val="92D050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Восточно-Сибирская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Ассоциация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биотехнологических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кластеров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50" y="4629151"/>
            <a:ext cx="8789988" cy="369888"/>
          </a:xfrm>
          <a:prstGeom prst="rect">
            <a:avLst/>
          </a:prstGeom>
          <a:solidFill>
            <a:srgbClr val="92D050"/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СОТРУДНИЧЕСТВО В НАУЧНО-ИССЛЕДОВАТЕЛЬСКОЙ ДЕЯТЕЛЬНОСТИ: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54188" y="1785941"/>
            <a:ext cx="6532562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Проведение натурных работ и сравнение методов таксации лесосек в насаждениях Красноярского лесничества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Разработка таблиц хода роста выборочно-статистическим методом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2000" b="1" dirty="0"/>
              <a:t>Создание электронной системы поиска лесоустроительной таксационной информации</a:t>
            </a:r>
          </a:p>
          <a:p>
            <a:pPr>
              <a:defRPr/>
            </a:pP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827088" y="4999039"/>
            <a:ext cx="431800" cy="24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951167" y="5013327"/>
            <a:ext cx="433387" cy="24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5399092" y="5027615"/>
            <a:ext cx="433387" cy="24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704138" y="5027615"/>
            <a:ext cx="431800" cy="2460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071688" y="500066"/>
            <a:ext cx="6215062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Научно-исследовательская деятельность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Users\borovenko\Desktop\хускварна 150на300мм_1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-142908" y="5786455"/>
            <a:ext cx="360040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2" descr="D:\Users\borovenko\Desktop\Caterpill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0379" y="5429253"/>
            <a:ext cx="3522663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429" y="5865813"/>
            <a:ext cx="3203575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17" y="5214941"/>
            <a:ext cx="24844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30.jpg"/>
          <p:cNvPicPr>
            <a:picLocks noChangeAspect="1"/>
          </p:cNvPicPr>
          <p:nvPr/>
        </p:nvPicPr>
        <p:blipFill>
          <a:blip r:embed="rId6" cstate="email">
            <a:extLst/>
          </a:blip>
          <a:stretch>
            <a:fillRect/>
          </a:stretch>
        </p:blipFill>
        <p:spPr>
          <a:xfrm>
            <a:off x="-785850" y="5357825"/>
            <a:ext cx="2195736" cy="1187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042992" y="4308475"/>
            <a:ext cx="4321175" cy="10795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ПОДГОТОВКА ПО РАБОЧИМ ПРОФЕССИЯМ</a:t>
            </a:r>
          </a:p>
        </p:txBody>
      </p:sp>
      <p:pic>
        <p:nvPicPr>
          <p:cNvPr id="4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7" cstate="email">
            <a:extLst/>
          </a:blip>
          <a:srcRect/>
          <a:stretch>
            <a:fillRect/>
          </a:stretch>
        </p:blipFill>
        <p:spPr bwMode="auto">
          <a:xfrm>
            <a:off x="285720" y="142853"/>
            <a:ext cx="1357322" cy="1357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8" name="Скругленный прямоугольник 7"/>
          <p:cNvSpPr/>
          <p:nvPr/>
        </p:nvSpPr>
        <p:spPr>
          <a:xfrm>
            <a:off x="1042992" y="1814516"/>
            <a:ext cx="4321175" cy="112553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ПРОФЕССИОНАЛЬНАЯ ПЕРЕПОДГОТОВКА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2992" y="3084515"/>
            <a:ext cx="4321175" cy="10795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ПОВЫШЕНИЕ КВАЛИФИКАЦИИ</a:t>
            </a:r>
          </a:p>
        </p:txBody>
      </p:sp>
      <p:pic>
        <p:nvPicPr>
          <p:cNvPr id="12299" name="Рисунок 19" descr="Гал кр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8" y="1571627"/>
            <a:ext cx="1116012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Рисунок 20" descr="Гал кр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2786065"/>
            <a:ext cx="11160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Рисунок 21" descr="Гал кр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4" y="4092578"/>
            <a:ext cx="1114425" cy="121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2" name="TextBox 22"/>
          <p:cNvSpPr txBox="1">
            <a:spLocks noChangeArrowheads="1"/>
          </p:cNvSpPr>
          <p:nvPr/>
        </p:nvSpPr>
        <p:spPr bwMode="auto">
          <a:xfrm>
            <a:off x="5540378" y="1928813"/>
            <a:ext cx="36036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3300"/>
                </a:solidFill>
              </a:rPr>
              <a:t>Для лиц, имеющих высшее и среднее профессиональное образование</a:t>
            </a:r>
          </a:p>
        </p:txBody>
      </p:sp>
      <p:sp>
        <p:nvSpPr>
          <p:cNvPr id="12303" name="TextBox 23"/>
          <p:cNvSpPr txBox="1">
            <a:spLocks noChangeArrowheads="1"/>
          </p:cNvSpPr>
          <p:nvPr/>
        </p:nvSpPr>
        <p:spPr bwMode="auto">
          <a:xfrm>
            <a:off x="5508625" y="3146425"/>
            <a:ext cx="36020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3300"/>
                </a:solidFill>
              </a:rPr>
              <a:t>Лесная отрасль</a:t>
            </a:r>
          </a:p>
          <a:p>
            <a:pPr eaLnBrk="1" hangingPunct="1"/>
            <a:r>
              <a:rPr lang="ru-RU" altLang="ru-RU">
                <a:solidFill>
                  <a:srgbClr val="CC3300"/>
                </a:solidFill>
              </a:rPr>
              <a:t>Экономика </a:t>
            </a:r>
          </a:p>
          <a:p>
            <a:pPr eaLnBrk="1" hangingPunct="1"/>
            <a:r>
              <a:rPr lang="ru-RU" altLang="ru-RU">
                <a:solidFill>
                  <a:srgbClr val="CC3300"/>
                </a:solidFill>
              </a:rPr>
              <a:t>Охрана труда и т.д.</a:t>
            </a:r>
          </a:p>
        </p:txBody>
      </p:sp>
      <p:sp>
        <p:nvSpPr>
          <p:cNvPr id="12304" name="TextBox 24"/>
          <p:cNvSpPr txBox="1">
            <a:spLocks noChangeArrowheads="1"/>
          </p:cNvSpPr>
          <p:nvPr/>
        </p:nvSpPr>
        <p:spPr bwMode="auto">
          <a:xfrm>
            <a:off x="5508625" y="4533902"/>
            <a:ext cx="3602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>
                <a:solidFill>
                  <a:srgbClr val="CC3300"/>
                </a:solidFill>
              </a:rPr>
              <a:t>Более 20 образовательных программ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28817" y="642939"/>
            <a:ext cx="5214937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Дополнительное образование</a:t>
            </a:r>
          </a:p>
        </p:txBody>
      </p:sp>
      <p:pic>
        <p:nvPicPr>
          <p:cNvPr id="12306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9" y="6056315"/>
            <a:ext cx="3679825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Users\borovenko\Desktop\хускварна 150на300мм_1.jp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7286644" y="2275163"/>
            <a:ext cx="1714512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9" descr="http://www.mpr.krskstate.ru/img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53"/>
            <a:ext cx="1643074" cy="16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317" name="Picture 2" descr="D:\Users\borovenko\Desktop\Caterpill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8" y="2643190"/>
            <a:ext cx="3522662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Рисунок 10"/>
          <p:cNvPicPr>
            <a:picLocks noChangeAspect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4" y="3286126"/>
            <a:ext cx="3203575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N:\Преподаватели\Общая информация\Шмакову\104_4654.JPG"/>
          <p:cNvPicPr>
            <a:picLocks noChangeAspect="1" noChangeArrowheads="1"/>
          </p:cNvPicPr>
          <p:nvPr/>
        </p:nvPicPr>
        <p:blipFill>
          <a:blip r:embed="rId7" cstate="email">
            <a:extLst/>
          </a:blip>
          <a:stretch>
            <a:fillRect/>
          </a:stretch>
        </p:blipFill>
        <p:spPr bwMode="auto">
          <a:xfrm>
            <a:off x="6143636" y="4891642"/>
            <a:ext cx="3000396" cy="196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3" descr="C:\Documents and Settings\levchenko\Рабочий стол\sh14.jpg"/>
          <p:cNvPicPr>
            <a:picLocks noChangeAspect="1" noChangeArrowheads="1"/>
          </p:cNvPicPr>
          <p:nvPr/>
        </p:nvPicPr>
        <p:blipFill>
          <a:blip r:embed="rId8" cstate="email">
            <a:extLst/>
          </a:blip>
          <a:srcRect/>
          <a:stretch>
            <a:fillRect/>
          </a:stretch>
        </p:blipFill>
        <p:spPr bwMode="auto">
          <a:xfrm>
            <a:off x="-71470" y="4788000"/>
            <a:ext cx="3214710" cy="2070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3321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654" y="3357566"/>
            <a:ext cx="2411413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92" y="3500441"/>
            <a:ext cx="24844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сат.jpg"/>
          <p:cNvPicPr>
            <a:picLocks noChangeAspect="1"/>
          </p:cNvPicPr>
          <p:nvPr/>
        </p:nvPicPr>
        <p:blipFill>
          <a:blip r:embed="rId11" cstate="email">
            <a:extLst/>
          </a:blip>
          <a:srcRect/>
          <a:stretch>
            <a:fillRect/>
          </a:stretch>
        </p:blipFill>
        <p:spPr>
          <a:xfrm>
            <a:off x="2928930" y="4786323"/>
            <a:ext cx="3563887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1" name="Picture 9" descr="D:\Users\borovenko\Documents\эмблемы\Логотип центра\логотип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971695" y="71415"/>
            <a:ext cx="4886325" cy="2357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5" name="Picture 15"/>
          <p:cNvPicPr>
            <a:picLocks noChangeAspect="1" noChangeArrowheads="1"/>
          </p:cNvPicPr>
          <p:nvPr/>
        </p:nvPicPr>
        <p:blipFill>
          <a:blip r:embed="rId13">
            <a:lum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57441"/>
            <a:ext cx="36957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http://www.mpr.krskstate.ru/img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85720" y="142852"/>
            <a:ext cx="1071570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341" name="Picture 6" descr="E:\Центр\открытие класса 28.04.2017\DSC_50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4300" y="0"/>
            <a:ext cx="26797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Рисунок 25" descr="2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5827"/>
            <a:ext cx="471963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9" descr="D:\Users\borovenko\Documents\эмблемы\Логотип центра\логотип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9" y="0"/>
            <a:ext cx="24479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Рисунок 26" descr="21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738" y="3425827"/>
            <a:ext cx="5148262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8">
            <a:lum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1357298"/>
            <a:ext cx="36957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2910" y="2428868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Учебный класс </a:t>
            </a:r>
            <a:r>
              <a:rPr lang="en-US" sz="3200" dirty="0" smtClean="0"/>
              <a:t>John Deere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9" descr="http://www.mpr.krskstate.ru/img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85720" y="142852"/>
            <a:ext cx="1071570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317" name="Рисунок 9" descr="12.jpg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0" y="1571612"/>
            <a:ext cx="2786050" cy="1855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7" name="Picture 9" descr="D:\Users\borovenko\Documents\эмблемы\Логотип центра\логотип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9" y="0"/>
            <a:ext cx="2447925" cy="127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9" descr="D:\Users\borovenko\Documents\Центр\Komatsu Days\DSC00197.JPG"/>
          <p:cNvPicPr>
            <a:picLocks noChangeAspect="1" noChangeArrowheads="1"/>
          </p:cNvPicPr>
          <p:nvPr/>
        </p:nvPicPr>
        <p:blipFill>
          <a:blip r:embed="rId6" cstate="screen">
            <a:extLst/>
          </a:blip>
          <a:srcRect/>
          <a:stretch>
            <a:fillRect/>
          </a:stretch>
        </p:blipFill>
        <p:spPr bwMode="auto">
          <a:xfrm>
            <a:off x="-32233" y="4071941"/>
            <a:ext cx="6461621" cy="278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8" descr="D:\Users\borovenko\Documents\Центр\Komatsu Days\DSC00203.JPG"/>
          <p:cNvPicPr>
            <a:picLocks noChangeAspect="1" noChangeArrowheads="1"/>
          </p:cNvPicPr>
          <p:nvPr/>
        </p:nvPicPr>
        <p:blipFill>
          <a:blip r:embed="rId7" cstate="email">
            <a:extLst/>
          </a:blip>
          <a:srcRect/>
          <a:stretch>
            <a:fillRect/>
          </a:stretch>
        </p:blipFill>
        <p:spPr bwMode="auto">
          <a:xfrm>
            <a:off x="0" y="3000372"/>
            <a:ext cx="2571768" cy="1687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Рисунок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57166"/>
            <a:ext cx="3486150" cy="107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Мои документы\ФОТО\фото центра\Центр фото\IMG_5820.JPG"/>
          <p:cNvPicPr>
            <a:picLocks noChangeAspect="1" noChangeArrowheads="1"/>
          </p:cNvPicPr>
          <p:nvPr/>
        </p:nvPicPr>
        <p:blipFill>
          <a:blip r:embed="rId9" cstate="email">
            <a:extLst/>
          </a:blip>
          <a:srcRect/>
          <a:stretch>
            <a:fillRect/>
          </a:stretch>
        </p:blipFill>
        <p:spPr bwMode="auto">
          <a:xfrm>
            <a:off x="2571736" y="2206006"/>
            <a:ext cx="6572264" cy="465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3929058" y="1285860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Учебный класс </a:t>
            </a:r>
            <a:r>
              <a:rPr lang="en-US" sz="3200" dirty="0" err="1" smtClean="0"/>
              <a:t>Comatsu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9" descr="http://www.mpr.krskstate.ru/img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85720" y="142852"/>
            <a:ext cx="1071570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388" name="Picture 9" descr="D:\Users\borovenko\Documents\эмблемы\Логотип центра\логоти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9" y="0"/>
            <a:ext cx="24479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D:\Users\borovenko\Desktop\Caterpillar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4" y="1750221"/>
            <a:ext cx="4056385" cy="11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Рисунок 18" descr="C:\Мои документы\ФОТО\фото центра\Центр фото\DSC075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7629" y="3500437"/>
            <a:ext cx="528637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10" descr="G:\DCIM\100MSDCF\DSC0287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9" y="2"/>
            <a:ext cx="4714875" cy="350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Рисунок 9" descr="G:\DCIM\100MSDCF\DSC0287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0437"/>
            <a:ext cx="4446588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7158" y="2643182"/>
            <a:ext cx="371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Учебный класс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http://www.mpr.krskstate.ru/img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85720" y="142852"/>
            <a:ext cx="1071570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318" name="Рисунок 10" descr="13.jpg"/>
          <p:cNvPicPr>
            <a:picLocks noChangeAspect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143372" y="3786189"/>
            <a:ext cx="4881456" cy="3071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3" name="Picture 9" descr="D:\Users\borovenko\Documents\эмблемы\Логотип центра\логотип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9" y="0"/>
            <a:ext cx="24479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85" y="2353409"/>
            <a:ext cx="3888432" cy="78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751" y="1364167"/>
            <a:ext cx="3924300" cy="92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амкодор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0" y="3711348"/>
            <a:ext cx="4716016" cy="3146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амкодор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14812" y="142853"/>
            <a:ext cx="5060159" cy="364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5752" y="3143248"/>
            <a:ext cx="371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Учебный класс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http://www.mpr.krskstate.ru/img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85720" y="142852"/>
            <a:ext cx="1071570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8436" name="Picture 9" descr="D:\Users\borovenko\Documents\эмблемы\Логотип центра\логоти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9" y="0"/>
            <a:ext cx="24479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" descr="D:\Users\borovenko\Desktop\хускварна 150на300мм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357298"/>
            <a:ext cx="4032296" cy="201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D:\Users\borovenko\Documents\Центр\фото кабинеты\Хукскварна\DSC02844.JPG"/>
          <p:cNvPicPr/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4193540" y="71439"/>
            <a:ext cx="523624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D:\Users\borovenko\Documents\Центр\фото кабинеты\Хукскварна\DSC02842.JPG"/>
          <p:cNvPicPr/>
          <p:nvPr/>
        </p:nvPicPr>
        <p:blipFill>
          <a:blip r:embed="rId7" cstate="email">
            <a:extLst/>
          </a:blip>
          <a:srcRect/>
          <a:stretch>
            <a:fillRect/>
          </a:stretch>
        </p:blipFill>
        <p:spPr bwMode="auto">
          <a:xfrm>
            <a:off x="4" y="3357561"/>
            <a:ext cx="4440195" cy="364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D:\Users\borovenko\Documents\Центр\фото кабинеты\Хукскварна\DSC02842.JPG"/>
          <p:cNvPicPr/>
          <p:nvPr/>
        </p:nvPicPr>
        <p:blipFill>
          <a:blip r:embed="rId8" cstate="email">
            <a:extLst/>
          </a:blip>
          <a:srcRect/>
          <a:stretch>
            <a:fillRect/>
          </a:stretch>
        </p:blipFill>
        <p:spPr bwMode="auto">
          <a:xfrm>
            <a:off x="4286248" y="3357585"/>
            <a:ext cx="5000660" cy="364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http://www.mpr.krskstate.ru/img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85720" y="142852"/>
            <a:ext cx="1071570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460" name="Picture 9" descr="D:\Users\borovenko\Documents\эмблемы\Логотип центра\логотип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9" y="0"/>
            <a:ext cx="2447925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3851279" y="188914"/>
            <a:ext cx="52927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/>
              <a:t>Количество подготовленных специалистов</a:t>
            </a:r>
          </a:p>
        </p:txBody>
      </p:sp>
      <p:sp>
        <p:nvSpPr>
          <p:cNvPr id="19462" name="Прямоугольник 10"/>
          <p:cNvSpPr>
            <a:spLocks noChangeArrowheads="1"/>
          </p:cNvSpPr>
          <p:nvPr/>
        </p:nvSpPr>
        <p:spPr bwMode="auto">
          <a:xfrm>
            <a:off x="0" y="5373688"/>
            <a:ext cx="8820150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ru-RU" sz="3000" b="1">
                <a:solidFill>
                  <a:srgbClr val="003300"/>
                </a:solidFill>
              </a:rPr>
              <a:t>&gt; 2000</a:t>
            </a:r>
            <a:r>
              <a:rPr lang="ru-RU" altLang="ru-RU" sz="3000" b="1">
                <a:solidFill>
                  <a:srgbClr val="003300"/>
                </a:solidFill>
              </a:rPr>
              <a:t> человек </a:t>
            </a:r>
          </a:p>
          <a:p>
            <a:pPr algn="ctr" eaLnBrk="1" hangingPunct="1"/>
            <a:r>
              <a:rPr lang="ru-RU" altLang="ru-RU" sz="2000" b="1"/>
              <a:t>общее количество прошедших обучение за 2014-2020 год,</a:t>
            </a:r>
          </a:p>
          <a:p>
            <a:pPr algn="ctr" eaLnBrk="1" hangingPunct="1"/>
            <a:r>
              <a:rPr lang="ru-RU" altLang="ru-RU"/>
              <a:t> включая программы семинаров, повышения квалификации</a:t>
            </a:r>
            <a:endParaRPr lang="en-US" altLang="ru-RU"/>
          </a:p>
          <a:p>
            <a:pPr algn="ctr" eaLnBrk="1" hangingPunct="1"/>
            <a:r>
              <a:rPr lang="ru-RU" altLang="ru-RU"/>
              <a:t> и переподготовки кадров  </a:t>
            </a:r>
          </a:p>
        </p:txBody>
      </p:sp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50" y="1504951"/>
            <a:ext cx="88011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http://www.mpr.krskstate.ru/img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85720" y="142852"/>
            <a:ext cx="1071570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grpSp>
        <p:nvGrpSpPr>
          <p:cNvPr id="20484" name="Группа 8"/>
          <p:cNvGrpSpPr>
            <a:grpSpLocks/>
          </p:cNvGrpSpPr>
          <p:nvPr/>
        </p:nvGrpSpPr>
        <p:grpSpPr bwMode="auto">
          <a:xfrm>
            <a:off x="1331917" y="260351"/>
            <a:ext cx="7812087" cy="1283353"/>
            <a:chOff x="0" y="0"/>
            <a:chExt cx="9144000" cy="1283254"/>
          </a:xfrm>
        </p:grpSpPr>
        <p:sp>
          <p:nvSpPr>
            <p:cNvPr id="21" name="Параллелограмм 20"/>
            <p:cNvSpPr/>
            <p:nvPr/>
          </p:nvSpPr>
          <p:spPr>
            <a:xfrm>
              <a:off x="0" y="0"/>
              <a:ext cx="7772679" cy="914329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04738" y="152388"/>
              <a:ext cx="7315572" cy="584730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bg1"/>
                  </a:solidFill>
                  <a:latin typeface="Arial Black" pitchFamily="34" charset="0"/>
                </a:rPr>
                <a:t>ЦЕНТР ПОДГОТОВКИ СПЕЦИАЛИСТОВ ПО ОБСЛУЖИВАНИЮ ГОРНОЛЫЖНЫХ КОМПЛЕКСОВ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649114" y="720668"/>
              <a:ext cx="4494886" cy="562586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dirty="0">
                  <a:solidFill>
                    <a:schemeClr val="tx1"/>
                  </a:solidFill>
                  <a:latin typeface="Segoe Print" pitchFamily="2" charset="0"/>
                </a:rPr>
                <a:t>«ДИВНОГОРЬЕ»</a:t>
              </a:r>
            </a:p>
          </p:txBody>
        </p:sp>
      </p:grpSp>
      <p:sp>
        <p:nvSpPr>
          <p:cNvPr id="28" name="Скругленный прямоугольник 27"/>
          <p:cNvSpPr/>
          <p:nvPr/>
        </p:nvSpPr>
        <p:spPr>
          <a:xfrm>
            <a:off x="4932363" y="1628778"/>
            <a:ext cx="3168650" cy="18716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Лесное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лесопарковое хозяйство  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84213" y="1628778"/>
            <a:ext cx="3744912" cy="1871663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Техническая эксплуатация подъемно-транспортных, строительных,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дорожных машин и оборудования</a:t>
            </a:r>
          </a:p>
        </p:txBody>
      </p:sp>
      <p:sp>
        <p:nvSpPr>
          <p:cNvPr id="29" name="Двойная стрелка влево/вправо 28"/>
          <p:cNvSpPr/>
          <p:nvPr/>
        </p:nvSpPr>
        <p:spPr>
          <a:xfrm>
            <a:off x="4000504" y="1928815"/>
            <a:ext cx="1439863" cy="647700"/>
          </a:xfrm>
          <a:prstGeom prst="leftRight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788024" y="5084088"/>
            <a:ext cx="4355976" cy="177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9" name="TextBox 37"/>
          <p:cNvSpPr txBox="1">
            <a:spLocks noChangeArrowheads="1"/>
          </p:cNvSpPr>
          <p:nvPr/>
        </p:nvSpPr>
        <p:spPr bwMode="auto">
          <a:xfrm>
            <a:off x="1116013" y="5013325"/>
            <a:ext cx="5472112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>
                <a:solidFill>
                  <a:srgbClr val="003300"/>
                </a:solidFill>
              </a:rPr>
              <a:t>ОБУЧЕНИЕ </a:t>
            </a:r>
            <a:br>
              <a:rPr lang="ru-RU" altLang="ru-RU" sz="2200" b="1">
                <a:solidFill>
                  <a:srgbClr val="003300"/>
                </a:solidFill>
              </a:rPr>
            </a:br>
            <a:r>
              <a:rPr lang="ru-RU" altLang="ru-RU" sz="2200" b="1">
                <a:solidFill>
                  <a:srgbClr val="003300"/>
                </a:solidFill>
              </a:rPr>
              <a:t>ОБСЛУЖИВАЮЩЕГО </a:t>
            </a:r>
            <a:br>
              <a:rPr lang="ru-RU" altLang="ru-RU" sz="2200" b="1">
                <a:solidFill>
                  <a:srgbClr val="003300"/>
                </a:solidFill>
              </a:rPr>
            </a:br>
            <a:r>
              <a:rPr lang="ru-RU" altLang="ru-RU" sz="2200" b="1">
                <a:solidFill>
                  <a:srgbClr val="003300"/>
                </a:solidFill>
              </a:rPr>
              <a:t>ПЕРСОНАЛА КАНАТНЫХ </a:t>
            </a:r>
            <a:br>
              <a:rPr lang="ru-RU" altLang="ru-RU" sz="2200" b="1">
                <a:solidFill>
                  <a:srgbClr val="003300"/>
                </a:solidFill>
              </a:rPr>
            </a:br>
            <a:r>
              <a:rPr lang="ru-RU" altLang="ru-RU" sz="2200" b="1">
                <a:solidFill>
                  <a:srgbClr val="003300"/>
                </a:solidFill>
              </a:rPr>
              <a:t>ДОРОГ</a:t>
            </a:r>
          </a:p>
          <a:p>
            <a:pPr eaLnBrk="1" hangingPunct="1"/>
            <a:endParaRPr lang="ru-RU" altLang="ru-RU" sz="2200">
              <a:solidFill>
                <a:srgbClr val="003300"/>
              </a:solidFill>
            </a:endParaRPr>
          </a:p>
        </p:txBody>
      </p:sp>
      <p:sp>
        <p:nvSpPr>
          <p:cNvPr id="20490" name="TextBox 38"/>
          <p:cNvSpPr txBox="1">
            <a:spLocks noChangeArrowheads="1"/>
          </p:cNvSpPr>
          <p:nvPr/>
        </p:nvSpPr>
        <p:spPr bwMode="auto">
          <a:xfrm>
            <a:off x="1187450" y="3789363"/>
            <a:ext cx="59055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200" b="1">
                <a:solidFill>
                  <a:srgbClr val="003300"/>
                </a:solidFill>
              </a:rPr>
              <a:t>ПОДГОТОВКА  ОПЕРАТОРОВ СНЕГОУПЛОТНИТЕЛЬНЫХ </a:t>
            </a:r>
            <a:br>
              <a:rPr lang="ru-RU" altLang="ru-RU" sz="2200" b="1">
                <a:solidFill>
                  <a:srgbClr val="003300"/>
                </a:solidFill>
              </a:rPr>
            </a:br>
            <a:r>
              <a:rPr lang="ru-RU" altLang="ru-RU" sz="2200" b="1">
                <a:solidFill>
                  <a:srgbClr val="003300"/>
                </a:solidFill>
              </a:rPr>
              <a:t>МАШИН</a:t>
            </a:r>
          </a:p>
          <a:p>
            <a:pPr eaLnBrk="1" hangingPunct="1"/>
            <a:endParaRPr lang="ru-RU" altLang="ru-RU" sz="2200">
              <a:solidFill>
                <a:srgbClr val="003300"/>
              </a:solidFill>
            </a:endParaRPr>
          </a:p>
        </p:txBody>
      </p:sp>
      <p:pic>
        <p:nvPicPr>
          <p:cNvPr id="20491" name="Рисунок 39" descr="Гал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3716341"/>
            <a:ext cx="1352551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Рисунок 40" descr="Гал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4724401"/>
            <a:ext cx="1352551" cy="1277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s://pp.userapi.com/c849224/v849224060/196/tGmjFidSj_4.jpg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5292084" y="3501008"/>
            <a:ext cx="320035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C:\Users\borovenko\Desktop\Дивногорск панарам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71744"/>
            <a:ext cx="9144000" cy="428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43042" y="376309"/>
            <a:ext cx="6929486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Дивногорск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dirty="0" smtClean="0"/>
          </a:p>
          <a:p>
            <a:pPr>
              <a:spcBef>
                <a:spcPct val="20000"/>
              </a:spcBef>
              <a:defRPr/>
            </a:pPr>
            <a:r>
              <a:rPr lang="ru-RU" dirty="0" smtClean="0"/>
              <a:t>Дивногорск - город </a:t>
            </a:r>
            <a:r>
              <a:rPr lang="ru-RU" dirty="0"/>
              <a:t>у Красноярской ГЭС, окружен горами и  большими лесными массивами. Развивается как кластер спорта и рекреаций.</a:t>
            </a:r>
          </a:p>
        </p:txBody>
      </p:sp>
      <p:pic>
        <p:nvPicPr>
          <p:cNvPr id="4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14315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http://www.mpr.krskstate.ru/img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42854"/>
            <a:ext cx="1571636" cy="1571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1508" name="Picture 2" descr="E:\автодром\обработка\автодром (9).jpg"/>
          <p:cNvPicPr>
            <a:picLocks noChangeAspect="1" noChangeArrowheads="1"/>
          </p:cNvPicPr>
          <p:nvPr/>
        </p:nvPicPr>
        <p:blipFill>
          <a:blip r:embed="rId4">
            <a:lum bright="40000" contrast="4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914400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286001" y="214313"/>
            <a:ext cx="363638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Автодром</a:t>
            </a:r>
          </a:p>
        </p:txBody>
      </p:sp>
      <p:pic>
        <p:nvPicPr>
          <p:cNvPr id="20" name="Рисунок 19" descr="АВ1.jpg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>
          <a:xfrm>
            <a:off x="6196967" y="2"/>
            <a:ext cx="2947037" cy="2643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АВ.jpg"/>
          <p:cNvPicPr>
            <a:picLocks noChangeAspect="1"/>
          </p:cNvPicPr>
          <p:nvPr/>
        </p:nvPicPr>
        <p:blipFill>
          <a:blip r:embed="rId6" cstate="email">
            <a:lum bright="10000" contrast="10000"/>
            <a:extLst/>
          </a:blip>
          <a:srcRect/>
          <a:stretch>
            <a:fillRect/>
          </a:stretch>
        </p:blipFill>
        <p:spPr>
          <a:xfrm>
            <a:off x="-142907" y="3202707"/>
            <a:ext cx="3429024" cy="2463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 descr="http://www.mpr.krskstate.ru/img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85720" y="142852"/>
            <a:ext cx="1071570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2532" name="Picture 2" descr="http://www.derewo.ru/media/k2/items/cache/ad0145173c00f7fe99af7442fbe6a818_XL.jpg"/>
          <p:cNvPicPr>
            <a:picLocks noChangeAspect="1" noChangeArrowheads="1"/>
          </p:cNvPicPr>
          <p:nvPr/>
        </p:nvPicPr>
        <p:blipFill>
          <a:blip r:embed="rId4">
            <a:lum bright="20000" contrast="2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179" y="1052515"/>
            <a:ext cx="380682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https://pp.userapi.com/c849220/v849220231/6e2d0/HRsjXd4qOj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2714620"/>
            <a:ext cx="565150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6" descr="https://pp.userapi.com/c849220/v849220231/6e2ee/9vCPMhbZgf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4" y="3597278"/>
            <a:ext cx="3332163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1849457" y="285728"/>
            <a:ext cx="55086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0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Ежегодное участие в международной выставке </a:t>
            </a:r>
            <a:r>
              <a:rPr lang="ru-RU" altLang="ru-RU" sz="3600" b="1" dirty="0">
                <a:solidFill>
                  <a:srgbClr val="006600"/>
                </a:solidFill>
              </a:rPr>
              <a:t>«ЭКСПОДРЕВ»</a:t>
            </a:r>
            <a:endParaRPr lang="ru-RU" altLang="ru-RU" sz="3600" dirty="0">
              <a:solidFill>
                <a:srgbClr val="0066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6488668"/>
            <a:ext cx="756084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ВНЕУЧЕБНАЯ ДЕЯТЕЛЬНОСТЬ ДТЛТ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IMG_20190123_141815-01.jpeg"/>
          <p:cNvPicPr>
            <a:picLocks noChangeAspect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>
          <a:xfrm>
            <a:off x="5652120" y="980728"/>
            <a:ext cx="320384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5" name="Picture 9" descr="http://www.mpr.krskstate.ru/img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285720" y="142852"/>
            <a:ext cx="1071570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5" name="Рисунок 14" descr="DSC_0459-01.jpeg"/>
          <p:cNvPicPr>
            <a:picLocks noChangeAspect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>
          <a:xfrm>
            <a:off x="0" y="3983242"/>
            <a:ext cx="4211960" cy="266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Рисунок 15" descr="DSC_0589-01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9100" y="4071942"/>
            <a:ext cx="3644900" cy="242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Рисунок 13" descr="универ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9" y="2060576"/>
            <a:ext cx="24479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DSC_0587-01.jpeg"/>
          <p:cNvPicPr>
            <a:picLocks noChangeAspect="1"/>
          </p:cNvPicPr>
          <p:nvPr/>
        </p:nvPicPr>
        <p:blipFill>
          <a:blip r:embed="rId8" cstate="email">
            <a:extLst/>
          </a:blip>
          <a:stretch>
            <a:fillRect/>
          </a:stretch>
        </p:blipFill>
        <p:spPr>
          <a:xfrm>
            <a:off x="179512" y="1196755"/>
            <a:ext cx="3456384" cy="2406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928662" y="6488668"/>
            <a:ext cx="756084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ВНЕУЧЕБНАЯ ДЕЯТЕЛЬНОСТЬ ДТЛТ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-43227"/>
            <a:ext cx="7560840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Универсиада 2019: подготовка операторов </a:t>
            </a:r>
            <a:r>
              <a:rPr lang="ru-RU" sz="3000" b="1" dirty="0" err="1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ратраков</a:t>
            </a:r>
            <a:r>
              <a:rPr lang="ru-RU" sz="30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демонстрация домостроения, показательные выступления лесозаготовительной  техники</a:t>
            </a:r>
            <a:endParaRPr lang="ru-RU" sz="30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http://www.mpr.krskstate.ru/img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142844" y="0"/>
            <a:ext cx="1000132" cy="1000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4580" name="Picture 2" descr="D:\Users\borovenko\Documents\Центр\Komatsu Days\Komatsu Days Russia 2017 обр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1428760"/>
            <a:ext cx="7286676" cy="542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5190359" y="752757"/>
            <a:ext cx="31678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Дивногорск 2017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-71462"/>
            <a:ext cx="850112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en-US" sz="30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Komatsu</a:t>
            </a:r>
            <a:r>
              <a:rPr lang="ru-RU" sz="30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выбрали площадку Дивногорского техникума лесных технологий для проведения </a:t>
            </a:r>
            <a:r>
              <a:rPr lang="en-US" sz="3000" b="1" dirty="0" err="1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KomatsuDays</a:t>
            </a:r>
            <a:endParaRPr lang="ru-RU" sz="30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 descr="http://www.mpr.krskstate.ru/img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Users\borovenko\Desktop\ЛЕСОРУБ 2018\100NCD90\DSC_0393.JP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6300192" y="980730"/>
            <a:ext cx="2508230" cy="3777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13" descr="D:\Users\borovenko\Desktop\ЛЕСОРУБ 2018\Боровенко фото\DSC03249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251524" y="3501009"/>
            <a:ext cx="3414257" cy="2424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14" descr="D:\Users\borovenko\Desktop\ЛЕСОРУБ 2018\Боровенко фото\DSC03278.JP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3851920" y="980730"/>
            <a:ext cx="2623148" cy="2023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7" descr="D:\Users\borovenko\Desktop\ЛЕСОРУБ 2018\Боровенко фото\DSC03265.JPG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323528" y="980728"/>
            <a:ext cx="3672408" cy="2623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7" name="Прямоугольник 12"/>
          <p:cNvSpPr>
            <a:spLocks noChangeArrowheads="1"/>
          </p:cNvSpPr>
          <p:nvPr/>
        </p:nvSpPr>
        <p:spPr bwMode="auto">
          <a:xfrm>
            <a:off x="608048" y="117439"/>
            <a:ext cx="89646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Техникум проводит региональный этап Всероссийского конкурса </a:t>
            </a:r>
            <a:r>
              <a:rPr lang="ru-RU" altLang="ru-RU" sz="30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«Лесоруб» </a:t>
            </a:r>
          </a:p>
        </p:txBody>
      </p:sp>
      <p:pic>
        <p:nvPicPr>
          <p:cNvPr id="25608" name="Picture 2" descr="D:\Users\borovenko\Documents\Лесоруб\Лесоруб 2018\лого лесоруб 2018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3068641"/>
            <a:ext cx="318135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4" descr="D:\Users\borovenko\Desktop\ЛЕСОРУБ 2018\Боровенко фото\DSC03278.JPG"/>
          <p:cNvPicPr>
            <a:picLocks noChangeAspect="1" noChangeArrowheads="1"/>
          </p:cNvPicPr>
          <p:nvPr/>
        </p:nvPicPr>
        <p:blipFill>
          <a:blip r:embed="rId8" cstate="email">
            <a:extLst/>
          </a:blip>
          <a:srcRect/>
          <a:stretch>
            <a:fillRect/>
          </a:stretch>
        </p:blipFill>
        <p:spPr bwMode="auto">
          <a:xfrm>
            <a:off x="6372200" y="4581131"/>
            <a:ext cx="2376264" cy="1833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9" cstate="email">
            <a:extLst/>
          </a:blip>
          <a:srcRect/>
          <a:stretch>
            <a:fillRect/>
          </a:stretch>
        </p:blipFill>
        <p:spPr bwMode="auto">
          <a:xfrm>
            <a:off x="285720" y="142852"/>
            <a:ext cx="1071570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2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179512" y="4420442"/>
            <a:ext cx="3096344" cy="2343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Рисунок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492" y="3700486"/>
            <a:ext cx="177958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9" descr="http://www.mpr.krskstate.ru/img/spacer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Прямоугольник 12"/>
          <p:cNvSpPr>
            <a:spLocks noChangeArrowheads="1"/>
          </p:cNvSpPr>
          <p:nvPr/>
        </p:nvSpPr>
        <p:spPr bwMode="auto">
          <a:xfrm>
            <a:off x="465172" y="285728"/>
            <a:ext cx="89646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Техникум проводит </a:t>
            </a:r>
            <a:endParaRPr lang="ru-RU" altLang="ru-RU" sz="3000" b="1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1" hangingPunct="1"/>
            <a:r>
              <a:rPr lang="ru-RU" altLang="ru-RU" sz="30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Районный </a:t>
            </a:r>
            <a:r>
              <a:rPr lang="ru-RU" altLang="ru-RU" sz="30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конкурс «Ангарский Лесоруб» </a:t>
            </a:r>
          </a:p>
        </p:txBody>
      </p:sp>
      <p:pic>
        <p:nvPicPr>
          <p:cNvPr id="1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5" cstate="email">
            <a:extLst/>
          </a:blip>
          <a:srcRect/>
          <a:stretch>
            <a:fillRect/>
          </a:stretch>
        </p:blipFill>
        <p:spPr bwMode="auto">
          <a:xfrm>
            <a:off x="-32" y="-71462"/>
            <a:ext cx="1071570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6" name="Рисунок 7" descr="D:\Users\borovenko\Documents\Лесоруб\Лесоруб Богучаны\фото видео\фото Ангарский лесоруб\DSC03792.JPG"/>
          <p:cNvPicPr>
            <a:picLocks noChangeAspect="1" noChangeArrowheads="1"/>
          </p:cNvPicPr>
          <p:nvPr/>
        </p:nvPicPr>
        <p:blipFill>
          <a:blip r:embed="rId6" cstate="email">
            <a:lum bright="10000" contrast="20000"/>
            <a:extLst/>
          </a:blip>
          <a:srcRect/>
          <a:stretch>
            <a:fillRect/>
          </a:stretch>
        </p:blipFill>
        <p:spPr bwMode="auto">
          <a:xfrm>
            <a:off x="2699796" y="3124298"/>
            <a:ext cx="4222235" cy="3365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11"/>
          <p:cNvPicPr>
            <a:picLocks noChangeAspect="1" noChangeArrowheads="1"/>
          </p:cNvPicPr>
          <p:nvPr/>
        </p:nvPicPr>
        <p:blipFill>
          <a:blip r:embed="rId7" cstate="email">
            <a:extLst/>
          </a:blip>
          <a:srcRect/>
          <a:stretch>
            <a:fillRect/>
          </a:stretch>
        </p:blipFill>
        <p:spPr bwMode="auto">
          <a:xfrm>
            <a:off x="6047656" y="1540120"/>
            <a:ext cx="3096344" cy="2322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4" descr="D:\Users\borovenko\Documents\Лесоруб\Лесоруб Богучаны\фото видео\фото Ангарский лесоруб\uh2YxMj3vg0.jpg"/>
          <p:cNvPicPr>
            <a:picLocks noChangeAspect="1" noChangeArrowheads="1"/>
          </p:cNvPicPr>
          <p:nvPr/>
        </p:nvPicPr>
        <p:blipFill>
          <a:blip r:embed="rId8" cstate="email">
            <a:extLst/>
          </a:blip>
          <a:srcRect/>
          <a:stretch>
            <a:fillRect/>
          </a:stretch>
        </p:blipFill>
        <p:spPr bwMode="auto">
          <a:xfrm>
            <a:off x="0" y="1900162"/>
            <a:ext cx="3563888" cy="250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D:\Users\borovenko\Desktop\g3uYQ1EbSkg.jpg"/>
          <p:cNvPicPr>
            <a:picLocks noChangeAspect="1" noChangeArrowheads="1"/>
          </p:cNvPicPr>
          <p:nvPr/>
        </p:nvPicPr>
        <p:blipFill>
          <a:blip r:embed="rId9" cstate="email">
            <a:extLst/>
          </a:blip>
          <a:srcRect/>
          <a:stretch>
            <a:fillRect/>
          </a:stretch>
        </p:blipFill>
        <p:spPr bwMode="auto">
          <a:xfrm>
            <a:off x="2267744" y="1324098"/>
            <a:ext cx="3816424" cy="1387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9" descr="http://www.mpr.krskstate.ru/img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Прямоугольник 12"/>
          <p:cNvSpPr>
            <a:spLocks noChangeArrowheads="1"/>
          </p:cNvSpPr>
          <p:nvPr/>
        </p:nvSpPr>
        <p:spPr bwMode="auto">
          <a:xfrm>
            <a:off x="750924" y="14093"/>
            <a:ext cx="89646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Техникум проводит </a:t>
            </a:r>
            <a:r>
              <a:rPr lang="ru-RU" altLang="ru-RU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слеты</a:t>
            </a:r>
            <a:endParaRPr lang="ru-RU" altLang="ru-RU" sz="3600" b="1" dirty="0" smtClean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 eaLnBrk="1" hangingPunct="1"/>
            <a:r>
              <a:rPr lang="ru-RU" altLang="ru-RU" sz="36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Движения </a:t>
            </a:r>
            <a:r>
              <a:rPr lang="ru-RU" altLang="ru-RU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Школьных лесничеств </a:t>
            </a:r>
          </a:p>
        </p:txBody>
      </p:sp>
      <p:pic>
        <p:nvPicPr>
          <p:cNvPr id="1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85720" y="142852"/>
            <a:ext cx="1071570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Picture 11" descr="C:\Users\Sony\Desktop\ДЛТ\фото студенты\слет 4.jpg"/>
          <p:cNvPicPr>
            <a:picLocks noChangeAspect="1" noChangeArrowheads="1"/>
          </p:cNvPicPr>
          <p:nvPr/>
        </p:nvPicPr>
        <p:blipFill>
          <a:blip r:embed="rId4" cstate="email">
            <a:extLst/>
          </a:blip>
          <a:srcRect/>
          <a:stretch>
            <a:fillRect/>
          </a:stretch>
        </p:blipFill>
        <p:spPr bwMode="auto">
          <a:xfrm>
            <a:off x="4644008" y="1556792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984" y="1268762"/>
            <a:ext cx="38100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Sony\Desktop\ДЛТ\фото студенты\слет 3.jpg"/>
          <p:cNvPicPr>
            <a:picLocks noChangeAspect="1" noChangeArrowheads="1"/>
          </p:cNvPicPr>
          <p:nvPr/>
        </p:nvPicPr>
        <p:blipFill>
          <a:blip r:embed="rId6" cstate="email">
            <a:extLst/>
          </a:blip>
          <a:srcRect/>
          <a:stretch>
            <a:fillRect/>
          </a:stretch>
        </p:blipFill>
        <p:spPr bwMode="auto">
          <a:xfrm>
            <a:off x="0" y="4197424"/>
            <a:ext cx="2843808" cy="1895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9" descr="C:\Users\Sony\Desktop\ДЛТ\фото студенты\слет 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12160" y="4221088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7" descr="C:\Users\Sony\Desktop\ДЛТ\фото студенты\слет 2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59832" y="4221088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http://www.mpr.krskstate.ru/img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71406" y="-24"/>
            <a:ext cx="785818" cy="785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357158" y="-24"/>
            <a:ext cx="8964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Студенты </a:t>
            </a:r>
            <a:r>
              <a:rPr lang="ru-RU" altLang="ru-RU" sz="32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техникума </a:t>
            </a:r>
          </a:p>
          <a:p>
            <a:pPr algn="ctr" eaLnBrk="1" hangingPunct="1"/>
            <a:r>
              <a:rPr lang="ru-RU" altLang="ru-RU" sz="32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представляют </a:t>
            </a:r>
            <a:r>
              <a:rPr lang="ru-RU" altLang="ru-RU" sz="32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Россию на Европейском чемпионате </a:t>
            </a:r>
            <a:r>
              <a:rPr lang="ru-RU" altLang="ru-RU" sz="32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лесных школ</a:t>
            </a:r>
          </a:p>
        </p:txBody>
      </p:sp>
      <p:pic>
        <p:nvPicPr>
          <p:cNvPr id="28677" name="Рисунок 5" descr="D:\Users\borovenko\Documents\ФОТО\фото чемпионат Европы\IMG_78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375" y="2210675"/>
            <a:ext cx="3678238" cy="2363787"/>
          </a:xfrm>
          <a:prstGeom prst="rect">
            <a:avLst/>
          </a:prstGeom>
          <a:noFill/>
          <a:ln w="38100">
            <a:solidFill>
              <a:srgbClr val="CCFF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Рисунок 7" descr="D:\Users\borovenko\Documents\ФОТО\фото чемпионат Европы\IMG_78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42" y="2424987"/>
            <a:ext cx="3571875" cy="2428875"/>
          </a:xfrm>
          <a:prstGeom prst="rect">
            <a:avLst/>
          </a:prstGeom>
          <a:noFill/>
          <a:ln w="38100">
            <a:solidFill>
              <a:srgbClr val="CCFF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Рисунок 9" descr="D:\Users\borovenko\Documents\ФОТО\фото чемпионат Европы\IMG_786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5892" y="1707437"/>
            <a:ext cx="2509837" cy="2286000"/>
          </a:xfrm>
          <a:prstGeom prst="rect">
            <a:avLst/>
          </a:prstGeom>
          <a:noFill/>
          <a:ln w="38100">
            <a:solidFill>
              <a:srgbClr val="CCFF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Рисунок 10" descr="D:\Users\borovenko\Documents\ФОТО\фото чемпионат Европы\IMG_789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129" y="3996612"/>
            <a:ext cx="3000375" cy="2643188"/>
          </a:xfrm>
          <a:prstGeom prst="rect">
            <a:avLst/>
          </a:prstGeom>
          <a:noFill/>
          <a:ln w="38100">
            <a:solidFill>
              <a:srgbClr val="CCFF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1" name="Рисунок 11" descr="D:\Users\borovenko\Documents\ФОТО\фото чемпионат Европы\IMG_792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375" y="4010901"/>
            <a:ext cx="2286000" cy="2159000"/>
          </a:xfrm>
          <a:prstGeom prst="rect">
            <a:avLst/>
          </a:prstGeom>
          <a:noFill/>
          <a:ln w="38100">
            <a:solidFill>
              <a:srgbClr val="CCFF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Рисунок 12" descr="D:\Users\borovenko\Documents\ФОТО\фото чемпионат Европы\IMG_797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5825" y="3939465"/>
            <a:ext cx="2857500" cy="1947863"/>
          </a:xfrm>
          <a:prstGeom prst="rect">
            <a:avLst/>
          </a:prstGeom>
          <a:noFill/>
          <a:ln w="38100">
            <a:solidFill>
              <a:srgbClr val="CCFF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4" name="Прямоугольник 12"/>
          <p:cNvSpPr>
            <a:spLocks noChangeArrowheads="1"/>
          </p:cNvSpPr>
          <p:nvPr/>
        </p:nvSpPr>
        <p:spPr bwMode="auto">
          <a:xfrm>
            <a:off x="1080849" y="1465391"/>
            <a:ext cx="322152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i="1" dirty="0">
                <a:solidFill>
                  <a:srgbClr val="FF0000"/>
                </a:solidFill>
              </a:rPr>
              <a:t>2018 год </a:t>
            </a:r>
          </a:p>
          <a:p>
            <a:pPr algn="ctr" eaLnBrk="1" hangingPunct="1"/>
            <a:r>
              <a:rPr lang="ru-RU" altLang="ru-RU" sz="2400" b="1" i="1" dirty="0">
                <a:solidFill>
                  <a:srgbClr val="FF0000"/>
                </a:solidFill>
              </a:rPr>
              <a:t>Венгрия, </a:t>
            </a:r>
            <a:r>
              <a:rPr lang="ru-RU" altLang="ru-RU" sz="2400" b="1" i="1" dirty="0" err="1">
                <a:solidFill>
                  <a:srgbClr val="FF0000"/>
                </a:solidFill>
              </a:rPr>
              <a:t>г.Шопрон</a:t>
            </a:r>
            <a:r>
              <a:rPr lang="ru-RU" altLang="ru-RU" sz="2400" i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8685" name="Прямоугольник 13"/>
          <p:cNvSpPr>
            <a:spLocks noChangeArrowheads="1"/>
          </p:cNvSpPr>
          <p:nvPr/>
        </p:nvSpPr>
        <p:spPr bwMode="auto">
          <a:xfrm>
            <a:off x="5501000" y="5955589"/>
            <a:ext cx="36268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b="1" i="1" dirty="0">
                <a:solidFill>
                  <a:srgbClr val="FF0000"/>
                </a:solidFill>
              </a:rPr>
              <a:t>2019 год </a:t>
            </a:r>
          </a:p>
          <a:p>
            <a:pPr algn="ctr"/>
            <a:r>
              <a:rPr lang="ru-RU" altLang="ru-RU" sz="2400" b="1" i="1" dirty="0">
                <a:solidFill>
                  <a:srgbClr val="FF0000"/>
                </a:solidFill>
              </a:rPr>
              <a:t>Швеция, </a:t>
            </a:r>
            <a:r>
              <a:rPr lang="ru-RU" altLang="ru-RU" sz="2400" b="1" i="1" dirty="0" err="1">
                <a:solidFill>
                  <a:srgbClr val="FF0000"/>
                </a:solidFill>
              </a:rPr>
              <a:t>г.Свеньюнга</a:t>
            </a:r>
            <a:r>
              <a:rPr lang="ru-RU" altLang="ru-RU" sz="2400" b="1" i="1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9" descr="http://www.mpr.krskstate.ru/img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8" y="-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3" cstate="email">
            <a:extLst/>
          </a:blip>
          <a:srcRect/>
          <a:stretch>
            <a:fillRect/>
          </a:stretch>
        </p:blipFill>
        <p:spPr bwMode="auto">
          <a:xfrm>
            <a:off x="285720" y="142852"/>
            <a:ext cx="1071570" cy="1071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465172" y="142852"/>
            <a:ext cx="89646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0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Открытый чемпионат </a:t>
            </a:r>
            <a:r>
              <a:rPr lang="ru-RU" altLang="ru-RU" sz="30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«Молодые профессионалы</a:t>
            </a:r>
            <a:r>
              <a:rPr lang="ru-RU" altLang="ru-RU" sz="3000" b="1" dirty="0" smtClean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 </a:t>
            </a:r>
            <a:r>
              <a:rPr lang="ru-RU" altLang="ru-RU" sz="3000" b="1" dirty="0" err="1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WorldSkills</a:t>
            </a:r>
            <a:r>
              <a:rPr lang="ru-RU" altLang="ru-RU" sz="30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altLang="ru-RU" sz="3000" b="1" dirty="0" err="1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Russia</a:t>
            </a:r>
            <a:endParaRPr lang="ru-RU" altLang="ru-RU" sz="30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9701" name="Picture 8" descr="https://pp.userapi.com/c841537/v841537562/67b54/Ac9e1uOY5h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4873614"/>
            <a:ext cx="2214562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8" descr="https://pp.userapi.com/c841537/v841537562/67b54/Ac9e1uOY5h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29" y="4873614"/>
            <a:ext cx="2143125" cy="158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 descr="https://pp.userapi.com/c840230/v840230415/76444/EuE3EFhsHq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917" y="1928802"/>
            <a:ext cx="3424237" cy="297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2" descr="https://pp.userapi.com/c840230/v840230415/7643a/tqKG-EpjQK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417" y="2071676"/>
            <a:ext cx="4937125" cy="278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6" descr="https://pp.userapi.com/c840230/v840230415/7644e/lMuoqoW8Sy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4164" y="4002076"/>
            <a:ext cx="369093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0" y="5732466"/>
            <a:ext cx="9467850" cy="1125537"/>
          </a:xfrm>
          <a:prstGeom prst="snip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5949283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Благодарим за внимание!</a:t>
            </a:r>
          </a:p>
        </p:txBody>
      </p:sp>
      <p:pic>
        <p:nvPicPr>
          <p:cNvPr id="30724" name="Picture 2" descr="C:\Users\borovenko\Desktop\Логотип ДТЛТ\логотип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92" y="260351"/>
            <a:ext cx="12969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 descr="C:\Мои документы\картинки\8da34c38a4820c29f158909020712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" y="2"/>
            <a:ext cx="9358313" cy="578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УчебКорп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2937471"/>
            <a:ext cx="2330450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C:\Users\zemlyanko\Desktop\в книгу -40 лет\фото ДЛТ-история\фасад ДЛТ 001.jpg"/>
          <p:cNvPicPr>
            <a:picLocks noChangeAspect="1" noChangeArrowheads="1"/>
          </p:cNvPicPr>
          <p:nvPr/>
        </p:nvPicPr>
        <p:blipFill>
          <a:blip r:embed="rId3">
            <a:lum contrast="20000"/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313" y="2839045"/>
            <a:ext cx="2449512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" descr="C:\Users\zemlyanko\Desktop\в книгу -40 лет\рабочий стол 004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915247"/>
            <a:ext cx="2635250" cy="1751013"/>
          </a:xfrm>
        </p:spPr>
      </p:pic>
      <p:pic>
        <p:nvPicPr>
          <p:cNvPr id="4101" name="Picture 2" descr="C:\Users\zemlyanko\Desktop\в книгу -40 лет\книга -40\Фасад ДЛТ на обложку.jpg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5188" y="2966047"/>
            <a:ext cx="19288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22740" y="2679779"/>
            <a:ext cx="9144000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1975                    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1985</a:t>
            </a: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2000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b="1" i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2015</a:t>
            </a:r>
            <a:endParaRPr lang="ru-RU" sz="3200" b="1" i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00166" y="214293"/>
            <a:ext cx="3857652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</a:p>
          <a:p>
            <a:pPr>
              <a:defRPr/>
            </a:pPr>
            <a:r>
              <a:rPr lang="ru-RU" dirty="0" smtClean="0"/>
              <a:t>в </a:t>
            </a:r>
            <a:r>
              <a:rPr lang="ru-RU" dirty="0"/>
              <a:t>2020 году техникум отмечает свой 45-летний юбилей. За эти годы подготовлено более 7 тысяч профессионалов лесного хозяйства </a:t>
            </a:r>
          </a:p>
        </p:txBody>
      </p:sp>
      <p:pic>
        <p:nvPicPr>
          <p:cNvPr id="4104" name="Picture 2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0927" y="0"/>
            <a:ext cx="1924263" cy="28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77074"/>
            <a:ext cx="9144000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4" descr="E:\длт\проф камера юбилей\официальная часть\GU3A9244.jpg"/>
          <p:cNvPicPr>
            <a:picLocks noChangeAspect="1" noChangeArrowheads="1"/>
          </p:cNvPicPr>
          <p:nvPr/>
        </p:nvPicPr>
        <p:blipFill>
          <a:blip r:embed="rId8" cstate="email">
            <a:lum contrast="-20000"/>
            <a:grayscl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740" y="5277274"/>
            <a:ext cx="9166740" cy="158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2177" y="317294"/>
            <a:ext cx="2341855" cy="23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7286644" y="2455127"/>
            <a:ext cx="192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14315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2639"/>
            <a:ext cx="9144000" cy="401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500192" y="296866"/>
            <a:ext cx="7786687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Инфраструктура</a:t>
            </a:r>
          </a:p>
          <a:p>
            <a:pPr>
              <a:defRPr/>
            </a:pPr>
            <a:r>
              <a:rPr lang="ru-RU" dirty="0"/>
              <a:t>В распоряжении техникума свой автопарк с 25 единицами техники, собственный дендрарий, насчитывающий  50 наименований древесной и кустарниковой растительности, а также лесной питомник, на котором выращиваются саженцы лесных культур.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14315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вал 6"/>
          <p:cNvSpPr/>
          <p:nvPr/>
        </p:nvSpPr>
        <p:spPr>
          <a:xfrm>
            <a:off x="7429504" y="4286251"/>
            <a:ext cx="1071563" cy="28575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500938" y="4643439"/>
            <a:ext cx="1071562" cy="285751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71567" y="1998666"/>
            <a:ext cx="8072437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Дендрарий                      Лесной             20 учебных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питомник              полигонов</a:t>
            </a:r>
          </a:p>
          <a:p>
            <a:pPr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6 тысяч га                    Автопарк                Основной  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земли в                                                     комплекс пользовании                                                        зданий</a:t>
            </a:r>
          </a:p>
          <a:p>
            <a:pPr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sz="2400" b="1" dirty="0">
              <a:solidFill>
                <a:schemeClr val="bg1"/>
              </a:solidFill>
            </a:endParaRPr>
          </a:p>
          <a:p>
            <a:pPr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25" y="285751"/>
            <a:ext cx="730885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Кампус</a:t>
            </a:r>
          </a:p>
          <a:p>
            <a:pPr>
              <a:defRPr/>
            </a:pPr>
            <a:r>
              <a:rPr lang="ru-RU" dirty="0"/>
              <a:t>Основной комплекс - расположенные рядом здания:</a:t>
            </a:r>
          </a:p>
          <a:p>
            <a:pPr>
              <a:defRPr/>
            </a:pPr>
            <a:r>
              <a:rPr lang="ru-RU" dirty="0"/>
              <a:t>1. Учебного корпуса, 2. Двух общежитий,  3. Столовой</a:t>
            </a:r>
          </a:p>
        </p:txBody>
      </p:sp>
      <p:pic>
        <p:nvPicPr>
          <p:cNvPr id="6148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14315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2860"/>
            <a:ext cx="9144000" cy="525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71625" y="285753"/>
            <a:ext cx="750093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лесная база</a:t>
            </a:r>
            <a:endParaRPr lang="ru-RU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dirty="0"/>
              <a:t>Техникум имеет обширный массив государственного фонда площадью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тысяч гектар</a:t>
            </a:r>
            <a:r>
              <a:rPr lang="ru-RU" dirty="0"/>
              <a:t>, переданный техникуму в бессрочное пользование для научных и учебных целей, 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43064"/>
            <a:ext cx="91440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214315"/>
            <a:ext cx="13589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фон зелен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8952"/>
            <a:ext cx="9144000" cy="69069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785817" y="6143628"/>
            <a:ext cx="7858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</a:rPr>
              <a:t>Площадь лесов Красноярского края 158 млн. га</a:t>
            </a:r>
          </a:p>
        </p:txBody>
      </p:sp>
      <p:sp>
        <p:nvSpPr>
          <p:cNvPr id="8195" name="AutoShape 3" descr="http://my.krskstate.ru/upload/iblock/646/divno_gerb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>
              <a:latin typeface="Calibri" panose="020F0502020204030204" pitchFamily="34" charset="0"/>
            </a:endParaRPr>
          </a:p>
        </p:txBody>
      </p:sp>
      <p:pic>
        <p:nvPicPr>
          <p:cNvPr id="8197" name="Диаграмма 7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3098" y="1203023"/>
            <a:ext cx="7560840" cy="540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285720" y="142853"/>
            <a:ext cx="1357322" cy="1357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928817" y="500065"/>
            <a:ext cx="7445375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деятельности:</a:t>
            </a:r>
            <a:r>
              <a:rPr lang="ru-RU" alt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/>
            </a:r>
            <a:br>
              <a:rPr lang="ru-RU" alt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</a:br>
            <a:endParaRPr lang="ru-RU" altLang="ru-RU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 </a:t>
            </a:r>
            <a:r>
              <a:rPr lang="ru-RU" altLang="ru-RU" sz="2400" dirty="0">
                <a:solidFill>
                  <a:prstClr val="black"/>
                </a:solidFill>
                <a:ea typeface="+mj-ea"/>
              </a:rPr>
              <a:t>Основное образование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prstClr val="black"/>
                </a:solidFill>
                <a:ea typeface="+mj-ea"/>
              </a:rPr>
              <a:t> Дополнительное образование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400" dirty="0">
                <a:solidFill>
                  <a:prstClr val="black"/>
                </a:solidFill>
                <a:ea typeface="+mj-ea"/>
              </a:rPr>
              <a:t> Научно-исследовательская деятельность</a:t>
            </a:r>
          </a:p>
        </p:txBody>
      </p:sp>
      <p:pic>
        <p:nvPicPr>
          <p:cNvPr id="9220" name="Picture 5" descr="E:\День открытых дверей 2017\photo5220099798860933371.jpg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786066"/>
            <a:ext cx="9144000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borovenko\Documents\эмблемы\Логотип ДТЛТ\логотип Техникум.png"/>
          <p:cNvPicPr>
            <a:picLocks noChangeAspect="1" noChangeArrowheads="1"/>
          </p:cNvPicPr>
          <p:nvPr/>
        </p:nvPicPr>
        <p:blipFill>
          <a:blip r:embed="rId2" cstate="email">
            <a:extLst/>
          </a:blip>
          <a:srcRect/>
          <a:stretch>
            <a:fillRect/>
          </a:stretch>
        </p:blipFill>
        <p:spPr bwMode="auto">
          <a:xfrm>
            <a:off x="285720" y="142853"/>
            <a:ext cx="1357322" cy="13573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1928817" y="642939"/>
            <a:ext cx="7215187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Основное образование</a:t>
            </a:r>
          </a:p>
          <a:p>
            <a:pPr>
              <a:defRPr/>
            </a:pPr>
            <a:endParaRPr lang="ru-RU" b="1" dirty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 35.02.01</a:t>
            </a:r>
            <a:r>
              <a:rPr lang="ru-RU" b="1" dirty="0">
                <a:latin typeface="Arial" charset="0"/>
                <a:cs typeface="Arial" charset="0"/>
              </a:rPr>
              <a:t> «ЛЕСНОЕ И ЛЕСОПАРКОВОЕ ХОЗЯЙСТВО»</a:t>
            </a: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Срок обучения на базе 9 классов 3 года 10 месяцев;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 38.02.01</a:t>
            </a:r>
            <a:r>
              <a:rPr lang="ru-RU" b="1" dirty="0">
                <a:latin typeface="Arial" charset="0"/>
                <a:cs typeface="Arial" charset="0"/>
              </a:rPr>
              <a:t> «ЭКОНОМИКА И БУХГАЛТЕРСКИЙ УЧЕТ (по отраслям)»</a:t>
            </a: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Срок обучения на базе 9 классов 2 года 10 месяцев;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 23.02.04</a:t>
            </a:r>
            <a:r>
              <a:rPr lang="ru-RU" b="1" dirty="0">
                <a:latin typeface="Arial" charset="0"/>
                <a:cs typeface="Arial" charset="0"/>
              </a:rPr>
              <a:t> «ТЕХНИЧЕСКАЯ ЭКСПЛУАТАЦИЯ ПОДЪЕМНО-ТРАНСПОРТНЫХ, СТРОИТЕЛЬНЫХ, ДОРОЖНЫХ МАШИН И ОБОРУДОВАНИЯ (по отраслям)»</a:t>
            </a:r>
            <a:br>
              <a:rPr lang="ru-RU" b="1" dirty="0">
                <a:latin typeface="Arial" charset="0"/>
                <a:cs typeface="Arial" charset="0"/>
              </a:rPr>
            </a:br>
            <a:r>
              <a:rPr lang="ru-RU" dirty="0">
                <a:latin typeface="Arial" charset="0"/>
                <a:cs typeface="Arial" charset="0"/>
              </a:rPr>
              <a:t>Срок обучения на базе 9 классов 3 года 10 месяцев;</a:t>
            </a:r>
          </a:p>
          <a:p>
            <a:pPr>
              <a:buFont typeface="Arial" pitchFamily="34" charset="0"/>
              <a:buChar char="•"/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 35.02.03</a:t>
            </a:r>
            <a:r>
              <a:rPr lang="ru-RU" b="1" dirty="0">
                <a:latin typeface="Arial" charset="0"/>
                <a:cs typeface="Arial" charset="0"/>
              </a:rPr>
              <a:t> «ТЕХНОЛОГИЯ ДЕРЕВООБРАБОТКИ»</a:t>
            </a: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Срок обучения на базе 11 классов 2 года 10 месяцев;</a:t>
            </a:r>
          </a:p>
          <a:p>
            <a:pPr>
              <a:defRPr/>
            </a:pPr>
            <a:endParaRPr lang="ru-RU" dirty="0"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FF0000"/>
                </a:solidFill>
                <a:latin typeface="Arial" charset="0"/>
                <a:cs typeface="Arial" charset="0"/>
              </a:rPr>
              <a:t> 21.02.04</a:t>
            </a:r>
            <a:r>
              <a:rPr lang="ru-RU" b="1" dirty="0">
                <a:latin typeface="Arial" charset="0"/>
                <a:cs typeface="Arial" charset="0"/>
              </a:rPr>
              <a:t> «ЗЕМЛЕУСТРОЙСТВО»</a:t>
            </a:r>
            <a:endParaRPr lang="ru-RU" dirty="0"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dirty="0">
                <a:latin typeface="Arial" charset="0"/>
                <a:cs typeface="Arial" charset="0"/>
              </a:rPr>
              <a:t>Срок обучения на базе 11 классов 2 года 6 месяцев.</a:t>
            </a:r>
          </a:p>
        </p:txBody>
      </p:sp>
      <p:pic>
        <p:nvPicPr>
          <p:cNvPr id="10244" name="Рисунок 15" descr="https://cdn130.picsart.com/2742445070312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14439"/>
            <a:ext cx="2571750" cy="521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1506</TotalTime>
  <Words>445</Words>
  <Application>Microsoft Office PowerPoint</Application>
  <PresentationFormat>Экран (4:3)</PresentationFormat>
  <Paragraphs>109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Е. А. Боровенко</dc:creator>
  <cp:lastModifiedBy>borovenko</cp:lastModifiedBy>
  <cp:revision>170</cp:revision>
  <dcterms:created xsi:type="dcterms:W3CDTF">2016-11-09T07:04:48Z</dcterms:created>
  <dcterms:modified xsi:type="dcterms:W3CDTF">2020-10-14T04:13:02Z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000800f4ca0100000000010290110207f7000400038000</vt:lpwstr>
  </property>
</Properties>
</file>